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grandir Narrow Heavy" charset="1" panose="00000A06000000000000"/>
      <p:regular r:id="rId27"/>
    </p:embeddedFont>
    <p:embeddedFont>
      <p:font typeface="Caveat Bold" charset="1" panose="00000800000000000000"/>
      <p:regular r:id="rId28"/>
    </p:embeddedFont>
    <p:embeddedFont>
      <p:font typeface="Wedges" charset="1" panose="02000500000000000000"/>
      <p:regular r:id="rId29"/>
    </p:embeddedFont>
    <p:embeddedFont>
      <p:font typeface="Ovo" charset="1" panose="02020502070400060406"/>
      <p:regular r:id="rId30"/>
    </p:embeddedFont>
    <p:embeddedFont>
      <p:font typeface="Apricots" charset="1" panose="00000000000000000000"/>
      <p:regular r:id="rId31"/>
    </p:embeddedFont>
    <p:embeddedFont>
      <p:font typeface="Times New Roman Bold" charset="1" panose="020308020704050203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0E67A3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57782" y="6697551"/>
            <a:ext cx="3508322" cy="3412641"/>
          </a:xfrm>
          <a:custGeom>
            <a:avLst/>
            <a:gdLst/>
            <a:ahLst/>
            <a:cxnLst/>
            <a:rect r="r" b="b" t="t" l="l"/>
            <a:pathLst>
              <a:path h="3412641" w="3508322">
                <a:moveTo>
                  <a:pt x="0" y="0"/>
                </a:moveTo>
                <a:lnTo>
                  <a:pt x="3508322" y="0"/>
                </a:lnTo>
                <a:lnTo>
                  <a:pt x="3508322" y="3412640"/>
                </a:lnTo>
                <a:lnTo>
                  <a:pt x="0" y="34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02081" y="1028700"/>
            <a:ext cx="1922609" cy="1090644"/>
          </a:xfrm>
          <a:custGeom>
            <a:avLst/>
            <a:gdLst/>
            <a:ahLst/>
            <a:cxnLst/>
            <a:rect r="r" b="b" t="t" l="l"/>
            <a:pathLst>
              <a:path h="1090644" w="1922609">
                <a:moveTo>
                  <a:pt x="0" y="0"/>
                </a:moveTo>
                <a:lnTo>
                  <a:pt x="1922609" y="0"/>
                </a:lnTo>
                <a:lnTo>
                  <a:pt x="1922609" y="1090644"/>
                </a:lnTo>
                <a:lnTo>
                  <a:pt x="0" y="109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5127" y="1204232"/>
            <a:ext cx="11105748" cy="312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32"/>
              </a:lnSpc>
            </a:pPr>
            <a:r>
              <a:rPr lang="en-US" sz="15594">
                <a:solidFill>
                  <a:srgbClr val="2B3244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READING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1311" y="3512924"/>
            <a:ext cx="9853380" cy="154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7817">
                <a:solidFill>
                  <a:srgbClr val="227DA4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COMPREHENSION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332062">
            <a:off x="2698836" y="2039289"/>
            <a:ext cx="1801262" cy="1835208"/>
          </a:xfrm>
          <a:custGeom>
            <a:avLst/>
            <a:gdLst/>
            <a:ahLst/>
            <a:cxnLst/>
            <a:rect r="r" b="b" t="t" l="l"/>
            <a:pathLst>
              <a:path h="1835208" w="1801262">
                <a:moveTo>
                  <a:pt x="0" y="0"/>
                </a:moveTo>
                <a:lnTo>
                  <a:pt x="1801262" y="0"/>
                </a:lnTo>
                <a:lnTo>
                  <a:pt x="1801262" y="1835209"/>
                </a:lnTo>
                <a:lnTo>
                  <a:pt x="0" y="1835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4158" y="1241425"/>
            <a:ext cx="9245717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Which category of video isn’t listed?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educational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exercise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film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travel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 telephone number is provided.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8522" y="4931758"/>
            <a:ext cx="3147510" cy="423483"/>
          </a:xfrm>
          <a:custGeom>
            <a:avLst/>
            <a:gdLst/>
            <a:ahLst/>
            <a:cxnLst/>
            <a:rect r="r" b="b" t="t" l="l"/>
            <a:pathLst>
              <a:path h="423483" w="3147510">
                <a:moveTo>
                  <a:pt x="0" y="0"/>
                </a:moveTo>
                <a:lnTo>
                  <a:pt x="3147510" y="0"/>
                </a:lnTo>
                <a:lnTo>
                  <a:pt x="3147510" y="423484"/>
                </a:lnTo>
                <a:lnTo>
                  <a:pt x="0" y="42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8522" y="7762493"/>
            <a:ext cx="3147510" cy="423483"/>
          </a:xfrm>
          <a:custGeom>
            <a:avLst/>
            <a:gdLst/>
            <a:ahLst/>
            <a:cxnLst/>
            <a:rect r="r" b="b" t="t" l="l"/>
            <a:pathLst>
              <a:path h="423483" w="3147510">
                <a:moveTo>
                  <a:pt x="0" y="0"/>
                </a:moveTo>
                <a:lnTo>
                  <a:pt x="3147510" y="0"/>
                </a:lnTo>
                <a:lnTo>
                  <a:pt x="3147510" y="423483"/>
                </a:lnTo>
                <a:lnTo>
                  <a:pt x="0" y="42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94158" y="1241425"/>
            <a:ext cx="9245717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Which category of video isn’t listed?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educational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exercise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film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travel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 telephone number is provided.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4158" y="889000"/>
            <a:ext cx="9893842" cy="843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This text tells you where to get more information about how many items you can borrow from </a:t>
            </a: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 library.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Members can also borrow CD-ROMs.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The text doesn’t say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2776" y="3836076"/>
            <a:ext cx="3147510" cy="423483"/>
          </a:xfrm>
          <a:custGeom>
            <a:avLst/>
            <a:gdLst/>
            <a:ahLst/>
            <a:cxnLst/>
            <a:rect r="r" b="b" t="t" l="l"/>
            <a:pathLst>
              <a:path h="423483" w="3147510">
                <a:moveTo>
                  <a:pt x="0" y="0"/>
                </a:moveTo>
                <a:lnTo>
                  <a:pt x="3147510" y="0"/>
                </a:lnTo>
                <a:lnTo>
                  <a:pt x="3147510" y="423483"/>
                </a:lnTo>
                <a:lnTo>
                  <a:pt x="0" y="42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7151" y="8667737"/>
            <a:ext cx="4861277" cy="654063"/>
          </a:xfrm>
          <a:custGeom>
            <a:avLst/>
            <a:gdLst/>
            <a:ahLst/>
            <a:cxnLst/>
            <a:rect r="r" b="b" t="t" l="l"/>
            <a:pathLst>
              <a:path h="654063" w="4861277">
                <a:moveTo>
                  <a:pt x="0" y="0"/>
                </a:moveTo>
                <a:lnTo>
                  <a:pt x="4861277" y="0"/>
                </a:lnTo>
                <a:lnTo>
                  <a:pt x="4861277" y="654063"/>
                </a:lnTo>
                <a:lnTo>
                  <a:pt x="0" y="654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94158" y="889000"/>
            <a:ext cx="9893842" cy="843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This text tells you where to get more information about how many items you can borrow from </a:t>
            </a: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 library.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Members can also borrow CD-ROMs.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The text doesn’t say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81108" y="219416"/>
            <a:ext cx="9893842" cy="913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Which month is ‘library month’?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November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August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September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April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What is the name of the library?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Frimsborough Town Library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Frimsborough County Library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Frimsborough Village Library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Framborough District Library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2776" y="3896948"/>
            <a:ext cx="3147510" cy="423483"/>
          </a:xfrm>
          <a:custGeom>
            <a:avLst/>
            <a:gdLst/>
            <a:ahLst/>
            <a:cxnLst/>
            <a:rect r="r" b="b" t="t" l="l"/>
            <a:pathLst>
              <a:path h="423483" w="3147510">
                <a:moveTo>
                  <a:pt x="0" y="0"/>
                </a:moveTo>
                <a:lnTo>
                  <a:pt x="3147510" y="0"/>
                </a:lnTo>
                <a:lnTo>
                  <a:pt x="3147510" y="423483"/>
                </a:lnTo>
                <a:lnTo>
                  <a:pt x="0" y="42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83314" y="7281076"/>
            <a:ext cx="6271534" cy="843806"/>
          </a:xfrm>
          <a:custGeom>
            <a:avLst/>
            <a:gdLst/>
            <a:ahLst/>
            <a:cxnLst/>
            <a:rect r="r" b="b" t="t" l="l"/>
            <a:pathLst>
              <a:path h="843806" w="6271534">
                <a:moveTo>
                  <a:pt x="0" y="0"/>
                </a:moveTo>
                <a:lnTo>
                  <a:pt x="6271534" y="0"/>
                </a:lnTo>
                <a:lnTo>
                  <a:pt x="6271534" y="843807"/>
                </a:lnTo>
                <a:lnTo>
                  <a:pt x="0" y="84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81108" y="219416"/>
            <a:ext cx="9893842" cy="913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Which month is ‘library month’?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November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August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September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April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What is the name of the library?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Frimsborough Town Library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Frimsborough County Library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Frimsborough Village Library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Framborough District Library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CE72BA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402" y="850561"/>
            <a:ext cx="15085566" cy="1422110"/>
            <a:chOff x="0" y="0"/>
            <a:chExt cx="4088884" cy="385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8885" cy="385457"/>
            </a:xfrm>
            <a:custGeom>
              <a:avLst/>
              <a:gdLst/>
              <a:ahLst/>
              <a:cxnLst/>
              <a:rect r="r" b="b" t="t" l="l"/>
              <a:pathLst>
                <a:path h="385457" w="4088885">
                  <a:moveTo>
                    <a:pt x="0" y="0"/>
                  </a:moveTo>
                  <a:lnTo>
                    <a:pt x="4088885" y="0"/>
                  </a:lnTo>
                  <a:lnTo>
                    <a:pt x="4088885" y="385457"/>
                  </a:lnTo>
                  <a:lnTo>
                    <a:pt x="0" y="385457"/>
                  </a:lnTo>
                  <a:close/>
                </a:path>
              </a:pathLst>
            </a:custGeom>
            <a:solidFill>
              <a:srgbClr val="CE72B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088884" cy="394982"/>
            </a:xfrm>
            <a:prstGeom prst="rect">
              <a:avLst/>
            </a:prstGeom>
          </p:spPr>
          <p:txBody>
            <a:bodyPr anchor="t" rtlCol="false" tIns="27432" lIns="27432" bIns="27432" rIns="27432"/>
            <a:lstStyle/>
            <a:p>
              <a:pPr algn="ctr">
                <a:lnSpc>
                  <a:spcPts val="11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204" y="679699"/>
            <a:ext cx="3051724" cy="30517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72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741" y="917236"/>
            <a:ext cx="2576650" cy="25766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331839" y="2841122"/>
            <a:ext cx="3180148" cy="2852748"/>
          </a:xfrm>
          <a:custGeom>
            <a:avLst/>
            <a:gdLst/>
            <a:ahLst/>
            <a:cxnLst/>
            <a:rect r="r" b="b" t="t" l="l"/>
            <a:pathLst>
              <a:path h="2852748" w="3180148">
                <a:moveTo>
                  <a:pt x="0" y="0"/>
                </a:moveTo>
                <a:lnTo>
                  <a:pt x="3180148" y="0"/>
                </a:lnTo>
                <a:lnTo>
                  <a:pt x="3180148" y="2852748"/>
                </a:lnTo>
                <a:lnTo>
                  <a:pt x="0" y="285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2601" y="1240330"/>
            <a:ext cx="1862931" cy="1872292"/>
          </a:xfrm>
          <a:custGeom>
            <a:avLst/>
            <a:gdLst/>
            <a:ahLst/>
            <a:cxnLst/>
            <a:rect r="r" b="b" t="t" l="l"/>
            <a:pathLst>
              <a:path h="1872292" w="1862931">
                <a:moveTo>
                  <a:pt x="0" y="0"/>
                </a:moveTo>
                <a:lnTo>
                  <a:pt x="1862930" y="0"/>
                </a:lnTo>
                <a:lnTo>
                  <a:pt x="1862930" y="1872292"/>
                </a:lnTo>
                <a:lnTo>
                  <a:pt x="0" y="187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39083" y="4949501"/>
            <a:ext cx="1766227" cy="5337499"/>
          </a:xfrm>
          <a:custGeom>
            <a:avLst/>
            <a:gdLst/>
            <a:ahLst/>
            <a:cxnLst/>
            <a:rect r="r" b="b" t="t" l="l"/>
            <a:pathLst>
              <a:path h="5337499" w="1766227">
                <a:moveTo>
                  <a:pt x="0" y="0"/>
                </a:moveTo>
                <a:lnTo>
                  <a:pt x="1766227" y="0"/>
                </a:lnTo>
                <a:lnTo>
                  <a:pt x="1766227" y="5337499"/>
                </a:lnTo>
                <a:lnTo>
                  <a:pt x="0" y="533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05260" y="3312635"/>
            <a:ext cx="1599708" cy="1390292"/>
          </a:xfrm>
          <a:custGeom>
            <a:avLst/>
            <a:gdLst/>
            <a:ahLst/>
            <a:cxnLst/>
            <a:rect r="r" b="b" t="t" l="l"/>
            <a:pathLst>
              <a:path h="1390292" w="1599708">
                <a:moveTo>
                  <a:pt x="0" y="0"/>
                </a:moveTo>
                <a:lnTo>
                  <a:pt x="1599708" y="0"/>
                </a:lnTo>
                <a:lnTo>
                  <a:pt x="1599708" y="1390292"/>
                </a:lnTo>
                <a:lnTo>
                  <a:pt x="0" y="1390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660015">
            <a:off x="16286087" y="3297812"/>
            <a:ext cx="837763" cy="1419937"/>
          </a:xfrm>
          <a:custGeom>
            <a:avLst/>
            <a:gdLst/>
            <a:ahLst/>
            <a:cxnLst/>
            <a:rect r="r" b="b" t="t" l="l"/>
            <a:pathLst>
              <a:path h="1419937" w="837763">
                <a:moveTo>
                  <a:pt x="0" y="0"/>
                </a:moveTo>
                <a:lnTo>
                  <a:pt x="837762" y="0"/>
                </a:lnTo>
                <a:lnTo>
                  <a:pt x="837762" y="1419937"/>
                </a:lnTo>
                <a:lnTo>
                  <a:pt x="0" y="1419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873301"/>
            <a:ext cx="11018130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read intensively, you need: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Advanced vocabulary range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Excellent attention span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Good memory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Familiarity with the context (or extensive world knowledge)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97057" y="1136728"/>
            <a:ext cx="8687275" cy="8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INTENSIVE READING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29928" y="2431726"/>
            <a:ext cx="114428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diving deep into a given text; analyze not only every idea expressed in it but also the words and phrases the author has used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39616"/>
            <a:ext cx="18288000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Pick a reading material that deals with the topics you are interested in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Set a time for reading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Preview the text by reading the heading, subheadings, and first sentences of paragraphs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Read the text deeply, noting down any questions that come to mind or highlighting the statements you want to fact-check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Jot down the vocabulary items you are not familiar with. Try to discern the meanings of unknown words and phrases from the context before you look them up in a dictionary.</a:t>
            </a:r>
          </a:p>
          <a:p>
            <a:pPr algn="l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 E</a:t>
            </a:r>
            <a:r>
              <a:rPr lang="en-US" sz="3999">
                <a:solidFill>
                  <a:srgbClr val="3D1E22"/>
                </a:solidFill>
                <a:latin typeface="Ovo"/>
                <a:ea typeface="Ovo"/>
                <a:cs typeface="Ovo"/>
                <a:sym typeface="Ovo"/>
              </a:rPr>
              <a:t>ngage in discussion with someone about what you read.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2307" y="962025"/>
            <a:ext cx="11257211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E1E20"/>
                </a:solidFill>
                <a:latin typeface="Wedges"/>
                <a:ea typeface="Wedges"/>
                <a:cs typeface="Wedges"/>
                <a:sym typeface="Wedges"/>
              </a:rPr>
              <a:t>TO PRACTICE </a:t>
            </a:r>
            <a:r>
              <a:rPr lang="en-US" sz="3999">
                <a:solidFill>
                  <a:srgbClr val="2E1E20"/>
                </a:solidFill>
                <a:latin typeface="Wedges"/>
                <a:ea typeface="Wedges"/>
                <a:cs typeface="Wedges"/>
                <a:sym typeface="Wedges"/>
              </a:rPr>
              <a:t>EFFECTIVE INTENSIVE READING: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C998B7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8567" y="841635"/>
            <a:ext cx="15085566" cy="1422110"/>
            <a:chOff x="0" y="0"/>
            <a:chExt cx="4088884" cy="385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8885" cy="385457"/>
            </a:xfrm>
            <a:custGeom>
              <a:avLst/>
              <a:gdLst/>
              <a:ahLst/>
              <a:cxnLst/>
              <a:rect r="r" b="b" t="t" l="l"/>
              <a:pathLst>
                <a:path h="385457" w="4088885">
                  <a:moveTo>
                    <a:pt x="0" y="0"/>
                  </a:moveTo>
                  <a:lnTo>
                    <a:pt x="4088885" y="0"/>
                  </a:lnTo>
                  <a:lnTo>
                    <a:pt x="4088885" y="385457"/>
                  </a:lnTo>
                  <a:lnTo>
                    <a:pt x="0" y="385457"/>
                  </a:lnTo>
                  <a:close/>
                </a:path>
              </a:pathLst>
            </a:custGeom>
            <a:solidFill>
              <a:srgbClr val="431C4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088884" cy="394982"/>
            </a:xfrm>
            <a:prstGeom prst="rect">
              <a:avLst/>
            </a:prstGeom>
          </p:spPr>
          <p:txBody>
            <a:bodyPr anchor="t" rtlCol="false" tIns="27432" lIns="27432" bIns="27432" rIns="27432"/>
            <a:lstStyle/>
            <a:p>
              <a:pPr algn="ctr">
                <a:lnSpc>
                  <a:spcPts val="11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204" y="679699"/>
            <a:ext cx="3051724" cy="30517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1C4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741" y="917236"/>
            <a:ext cx="2576650" cy="25766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076392" y="3866694"/>
            <a:ext cx="5182908" cy="4301814"/>
          </a:xfrm>
          <a:custGeom>
            <a:avLst/>
            <a:gdLst/>
            <a:ahLst/>
            <a:cxnLst/>
            <a:rect r="r" b="b" t="t" l="l"/>
            <a:pathLst>
              <a:path h="4301814" w="5182908">
                <a:moveTo>
                  <a:pt x="0" y="0"/>
                </a:moveTo>
                <a:lnTo>
                  <a:pt x="5182908" y="0"/>
                </a:lnTo>
                <a:lnTo>
                  <a:pt x="5182908" y="4301814"/>
                </a:lnTo>
                <a:lnTo>
                  <a:pt x="0" y="4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4253" y="1160055"/>
            <a:ext cx="2068602" cy="1838470"/>
          </a:xfrm>
          <a:custGeom>
            <a:avLst/>
            <a:gdLst/>
            <a:ahLst/>
            <a:cxnLst/>
            <a:rect r="r" b="b" t="t" l="l"/>
            <a:pathLst>
              <a:path h="1838470" w="2068602">
                <a:moveTo>
                  <a:pt x="0" y="0"/>
                </a:moveTo>
                <a:lnTo>
                  <a:pt x="2068602" y="0"/>
                </a:lnTo>
                <a:lnTo>
                  <a:pt x="2068602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4333419"/>
            <a:ext cx="10868091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Build a healthy habit of reading for at least an hour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Pick the material you are interested in like magazines, fiction novels, and comic books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Create a relaxing environment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Keep any distractions away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Regular extensive reading helps you acquire new vocabulary too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044146" y="1127802"/>
            <a:ext cx="7160270" cy="8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EXTENSIVE READING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146" y="2482393"/>
            <a:ext cx="117522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reading for pleasure; take in new knowledge and engross yourself in the story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71" y="2057400"/>
            <a:ext cx="18251129" cy="8229600"/>
          </a:xfrm>
          <a:custGeom>
            <a:avLst/>
            <a:gdLst/>
            <a:ahLst/>
            <a:cxnLst/>
            <a:rect r="r" b="b" t="t" l="l"/>
            <a:pathLst>
              <a:path h="8229600" w="18251129">
                <a:moveTo>
                  <a:pt x="0" y="0"/>
                </a:moveTo>
                <a:lnTo>
                  <a:pt x="18251129" y="0"/>
                </a:lnTo>
                <a:lnTo>
                  <a:pt x="182511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332" y="1885950"/>
            <a:ext cx="17009335" cy="630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1" indent="-474980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 a habit of reading different types of articles to understand the tone, attitude, and style of writing of various writers</a:t>
            </a:r>
          </a:p>
          <a:p>
            <a:pPr algn="just" marL="949961" indent="-474980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 reading speed by solving different exam papers or online mock tests</a:t>
            </a:r>
          </a:p>
          <a:p>
            <a:pPr algn="just" marL="949961" indent="-474980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improve vocabulary, read and solve comprehensions from different fields of knowledge, like Science, Arts, Literature, Politics, Economics, and Current Affairs, etc.</a:t>
            </a:r>
          </a:p>
          <a:p>
            <a:pPr algn="just">
              <a:lnSpc>
                <a:spcPts val="616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32553" y="6633869"/>
            <a:ext cx="4355447" cy="3653131"/>
          </a:xfrm>
          <a:custGeom>
            <a:avLst/>
            <a:gdLst/>
            <a:ahLst/>
            <a:cxnLst/>
            <a:rect r="r" b="b" t="t" l="l"/>
            <a:pathLst>
              <a:path h="3653131" w="4355447">
                <a:moveTo>
                  <a:pt x="0" y="0"/>
                </a:moveTo>
                <a:lnTo>
                  <a:pt x="4355447" y="0"/>
                </a:lnTo>
                <a:lnTo>
                  <a:pt x="4355447" y="3653131"/>
                </a:lnTo>
                <a:lnTo>
                  <a:pt x="0" y="3653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0248" y="7808143"/>
            <a:ext cx="2497896" cy="2900314"/>
          </a:xfrm>
          <a:custGeom>
            <a:avLst/>
            <a:gdLst/>
            <a:ahLst/>
            <a:cxnLst/>
            <a:rect r="r" b="b" t="t" l="l"/>
            <a:pathLst>
              <a:path h="2900314" w="2497896">
                <a:moveTo>
                  <a:pt x="0" y="0"/>
                </a:moveTo>
                <a:lnTo>
                  <a:pt x="2497896" y="0"/>
                </a:lnTo>
                <a:lnTo>
                  <a:pt x="2497896" y="2900314"/>
                </a:lnTo>
                <a:lnTo>
                  <a:pt x="0" y="290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4785" y="322580"/>
            <a:ext cx="14795302" cy="12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B46A6A"/>
                </a:solidFill>
                <a:latin typeface="Wedges"/>
                <a:ea typeface="Wedges"/>
                <a:cs typeface="Wedges"/>
                <a:sym typeface="Wedges"/>
              </a:rPr>
              <a:t>IMPORTANCE OF READING HABIT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0400" y="5062811"/>
            <a:ext cx="7315200" cy="2088157"/>
          </a:xfrm>
          <a:custGeom>
            <a:avLst/>
            <a:gdLst/>
            <a:ahLst/>
            <a:cxnLst/>
            <a:rect r="r" b="b" t="t" l="l"/>
            <a:pathLst>
              <a:path h="2088157" w="7315200">
                <a:moveTo>
                  <a:pt x="0" y="0"/>
                </a:moveTo>
                <a:lnTo>
                  <a:pt x="7315200" y="0"/>
                </a:lnTo>
                <a:lnTo>
                  <a:pt x="7315200" y="2088158"/>
                </a:lnTo>
                <a:lnTo>
                  <a:pt x="0" y="208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5435" y="7017619"/>
            <a:ext cx="3752552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intentional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5031" y="7751044"/>
            <a:ext cx="1881485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active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4563" y="6869863"/>
            <a:ext cx="3460254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interactive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5127" y="473777"/>
            <a:ext cx="11105748" cy="312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32"/>
              </a:lnSpc>
            </a:pPr>
            <a:r>
              <a:rPr lang="en-US" sz="15594">
                <a:solidFill>
                  <a:srgbClr val="2B3244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READING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1311" y="2995518"/>
            <a:ext cx="9853380" cy="154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7817">
                <a:solidFill>
                  <a:srgbClr val="227DA4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COMPREHENSION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EE5568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2494013" y="2441927"/>
            <a:ext cx="1102834" cy="3314529"/>
          </a:xfrm>
          <a:custGeom>
            <a:avLst/>
            <a:gdLst/>
            <a:ahLst/>
            <a:cxnLst/>
            <a:rect r="r" b="b" t="t" l="l"/>
            <a:pathLst>
              <a:path h="3314529" w="1102834">
                <a:moveTo>
                  <a:pt x="1102834" y="0"/>
                </a:moveTo>
                <a:lnTo>
                  <a:pt x="0" y="0"/>
                </a:lnTo>
                <a:lnTo>
                  <a:pt x="0" y="3314529"/>
                </a:lnTo>
                <a:lnTo>
                  <a:pt x="1102834" y="3314529"/>
                </a:lnTo>
                <a:lnTo>
                  <a:pt x="11028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40961" y="1642308"/>
            <a:ext cx="504487" cy="799619"/>
          </a:xfrm>
          <a:custGeom>
            <a:avLst/>
            <a:gdLst/>
            <a:ahLst/>
            <a:cxnLst/>
            <a:rect r="r" b="b" t="t" l="l"/>
            <a:pathLst>
              <a:path h="799619" w="504487">
                <a:moveTo>
                  <a:pt x="0" y="0"/>
                </a:moveTo>
                <a:lnTo>
                  <a:pt x="504487" y="0"/>
                </a:lnTo>
                <a:lnTo>
                  <a:pt x="504487" y="799619"/>
                </a:lnTo>
                <a:lnTo>
                  <a:pt x="0" y="79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586" y="379291"/>
            <a:ext cx="4406983" cy="4530544"/>
          </a:xfrm>
          <a:custGeom>
            <a:avLst/>
            <a:gdLst/>
            <a:ahLst/>
            <a:cxnLst/>
            <a:rect r="r" b="b" t="t" l="l"/>
            <a:pathLst>
              <a:path h="4530544" w="4406983">
                <a:moveTo>
                  <a:pt x="0" y="0"/>
                </a:moveTo>
                <a:lnTo>
                  <a:pt x="4406983" y="0"/>
                </a:lnTo>
                <a:lnTo>
                  <a:pt x="4406983" y="4530544"/>
                </a:lnTo>
                <a:lnTo>
                  <a:pt x="0" y="453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21839" y="2041313"/>
            <a:ext cx="4028330" cy="3647470"/>
          </a:xfrm>
          <a:custGeom>
            <a:avLst/>
            <a:gdLst/>
            <a:ahLst/>
            <a:cxnLst/>
            <a:rect r="r" b="b" t="t" l="l"/>
            <a:pathLst>
              <a:path h="3647470" w="4028330">
                <a:moveTo>
                  <a:pt x="0" y="0"/>
                </a:moveTo>
                <a:lnTo>
                  <a:pt x="4028330" y="0"/>
                </a:lnTo>
                <a:lnTo>
                  <a:pt x="4028330" y="3647469"/>
                </a:lnTo>
                <a:lnTo>
                  <a:pt x="0" y="364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62075" y="637344"/>
            <a:ext cx="3134729" cy="4114800"/>
          </a:xfrm>
          <a:custGeom>
            <a:avLst/>
            <a:gdLst/>
            <a:ahLst/>
            <a:cxnLst/>
            <a:rect r="r" b="b" t="t" l="l"/>
            <a:pathLst>
              <a:path h="4114800" w="3134729">
                <a:moveTo>
                  <a:pt x="0" y="0"/>
                </a:moveTo>
                <a:lnTo>
                  <a:pt x="3134729" y="0"/>
                </a:lnTo>
                <a:lnTo>
                  <a:pt x="31347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852385"/>
            <a:ext cx="5429745" cy="4087117"/>
          </a:xfrm>
          <a:custGeom>
            <a:avLst/>
            <a:gdLst/>
            <a:ahLst/>
            <a:cxnLst/>
            <a:rect r="r" b="b" t="t" l="l"/>
            <a:pathLst>
              <a:path h="4087117" w="5429745">
                <a:moveTo>
                  <a:pt x="0" y="0"/>
                </a:moveTo>
                <a:lnTo>
                  <a:pt x="5429745" y="0"/>
                </a:lnTo>
                <a:lnTo>
                  <a:pt x="5429745" y="4087117"/>
                </a:lnTo>
                <a:lnTo>
                  <a:pt x="0" y="4087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7910" y="6292033"/>
            <a:ext cx="4028330" cy="3647470"/>
          </a:xfrm>
          <a:custGeom>
            <a:avLst/>
            <a:gdLst/>
            <a:ahLst/>
            <a:cxnLst/>
            <a:rect r="r" b="b" t="t" l="l"/>
            <a:pathLst>
              <a:path h="3647470" w="4028330">
                <a:moveTo>
                  <a:pt x="0" y="0"/>
                </a:moveTo>
                <a:lnTo>
                  <a:pt x="4028330" y="0"/>
                </a:lnTo>
                <a:lnTo>
                  <a:pt x="4028330" y="3647469"/>
                </a:lnTo>
                <a:lnTo>
                  <a:pt x="0" y="364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1801" y="5756456"/>
            <a:ext cx="4406983" cy="4530544"/>
          </a:xfrm>
          <a:custGeom>
            <a:avLst/>
            <a:gdLst/>
            <a:ahLst/>
            <a:cxnLst/>
            <a:rect r="r" b="b" t="t" l="l"/>
            <a:pathLst>
              <a:path h="4530544" w="4406983">
                <a:moveTo>
                  <a:pt x="0" y="0"/>
                </a:moveTo>
                <a:lnTo>
                  <a:pt x="4406984" y="0"/>
                </a:lnTo>
                <a:lnTo>
                  <a:pt x="4406984" y="4530544"/>
                </a:lnTo>
                <a:lnTo>
                  <a:pt x="0" y="453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78804" y="532569"/>
            <a:ext cx="7314400" cy="8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>
                <a:solidFill>
                  <a:srgbClr val="3D1E22"/>
                </a:solidFill>
                <a:latin typeface="Wedges"/>
                <a:ea typeface="Wedges"/>
                <a:cs typeface="Wedges"/>
                <a:sym typeface="Wedges"/>
              </a:rPr>
              <a:t>GENERAL STRATEGIES</a:t>
            </a:r>
          </a:p>
        </p:txBody>
      </p:sp>
      <p:sp>
        <p:nvSpPr>
          <p:cNvPr name="TextBox 14" id="14"/>
          <p:cNvSpPr txBox="true"/>
          <p:nvPr/>
        </p:nvSpPr>
        <p:spPr>
          <a:xfrm rot="-304016">
            <a:off x="1076708" y="1904951"/>
            <a:ext cx="3081867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MAKE CONNECTIONS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3097" y="2858006"/>
            <a:ext cx="296180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ASK QUESTIONS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62075" y="1965113"/>
            <a:ext cx="313472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VISUALIZE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1701" y="7169150"/>
            <a:ext cx="315650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DETERMINE TEXT IMPORTANCE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27587" y="7068627"/>
            <a:ext cx="289231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MAKE INFERENCES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8285" y="7945528"/>
            <a:ext cx="261401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SYNTHESIZE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9245" y="1028700"/>
            <a:ext cx="7509510" cy="8229600"/>
          </a:xfrm>
          <a:custGeom>
            <a:avLst/>
            <a:gdLst/>
            <a:ahLst/>
            <a:cxnLst/>
            <a:rect r="r" b="b" t="t" l="l"/>
            <a:pathLst>
              <a:path h="8229600" w="7509510">
                <a:moveTo>
                  <a:pt x="0" y="0"/>
                </a:moveTo>
                <a:lnTo>
                  <a:pt x="7509510" y="0"/>
                </a:lnTo>
                <a:lnTo>
                  <a:pt x="7509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4414" y="2653914"/>
            <a:ext cx="2489586" cy="4979171"/>
          </a:xfrm>
          <a:custGeom>
            <a:avLst/>
            <a:gdLst/>
            <a:ahLst/>
            <a:cxnLst/>
            <a:rect r="r" b="b" t="t" l="l"/>
            <a:pathLst>
              <a:path h="4979171" w="2489586">
                <a:moveTo>
                  <a:pt x="0" y="0"/>
                </a:moveTo>
                <a:lnTo>
                  <a:pt x="2489586" y="0"/>
                </a:lnTo>
                <a:lnTo>
                  <a:pt x="2489586" y="4979172"/>
                </a:lnTo>
                <a:lnTo>
                  <a:pt x="0" y="4979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4793" y="2916487"/>
            <a:ext cx="6654414" cy="38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elements of</a:t>
            </a:r>
          </a:p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reading</a:t>
            </a:r>
          </a:p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comprehension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65197" y="2155337"/>
            <a:ext cx="7001321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vocabulary knowledge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73581" y="6373246"/>
            <a:ext cx="6184553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text comprehension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D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63651" y="4109066"/>
            <a:ext cx="3695528" cy="6177934"/>
          </a:xfrm>
          <a:custGeom>
            <a:avLst/>
            <a:gdLst/>
            <a:ahLst/>
            <a:cxnLst/>
            <a:rect r="r" b="b" t="t" l="l"/>
            <a:pathLst>
              <a:path h="6177934" w="3695528">
                <a:moveTo>
                  <a:pt x="3695528" y="0"/>
                </a:moveTo>
                <a:lnTo>
                  <a:pt x="0" y="0"/>
                </a:lnTo>
                <a:lnTo>
                  <a:pt x="0" y="6177934"/>
                </a:lnTo>
                <a:lnTo>
                  <a:pt x="3695528" y="6177934"/>
                </a:lnTo>
                <a:lnTo>
                  <a:pt x="36955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57680" y="768323"/>
            <a:ext cx="10501802" cy="1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9274C9"/>
                </a:solidFill>
                <a:latin typeface="Wedges"/>
                <a:ea typeface="Wedges"/>
                <a:cs typeface="Wedges"/>
                <a:sym typeface="Wedges"/>
              </a:rPr>
              <a:t>Learning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2850" y="2235141"/>
            <a:ext cx="11625583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N</a:t>
            </a: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ecessary for understanding textbooks, lectures, and other class materials for success in school and comprehend instructions, memos, and other work-related documents for success in workplace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Allows people to better understand the world around them by following the news, understanding complex concepts, and making informed decisions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537" r="0" b="-745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0522" y="0"/>
            <a:ext cx="11406956" cy="10287000"/>
          </a:xfrm>
          <a:custGeom>
            <a:avLst/>
            <a:gdLst/>
            <a:ahLst/>
            <a:cxnLst/>
            <a:rect r="r" b="b" t="t" l="l"/>
            <a:pathLst>
              <a:path h="10287000" w="11406956">
                <a:moveTo>
                  <a:pt x="0" y="0"/>
                </a:moveTo>
                <a:lnTo>
                  <a:pt x="11406956" y="0"/>
                </a:lnTo>
                <a:lnTo>
                  <a:pt x="11406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5256" y="4284028"/>
            <a:ext cx="13717488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6B3535"/>
                </a:solidFill>
                <a:latin typeface="Apricots"/>
                <a:ea typeface="Apricots"/>
                <a:cs typeface="Apricots"/>
                <a:sym typeface="Apricots"/>
              </a:rPr>
              <a:t>READING SKILLS OR STYLES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6541" y="2467278"/>
            <a:ext cx="333092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86A74"/>
                </a:solidFill>
                <a:latin typeface="Wedges"/>
                <a:ea typeface="Wedges"/>
                <a:cs typeface="Wedges"/>
                <a:sym typeface="Wedges"/>
              </a:rPr>
              <a:t>SKIMMING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8979" y="2467278"/>
            <a:ext cx="39023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86A74"/>
                </a:solidFill>
                <a:latin typeface="Wedges"/>
                <a:ea typeface="Wedges"/>
                <a:cs typeface="Wedges"/>
                <a:sym typeface="Wedges"/>
              </a:rPr>
              <a:t>SCANNING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0812" y="6988593"/>
            <a:ext cx="39023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86A74"/>
                </a:solidFill>
                <a:latin typeface="Wedges"/>
                <a:ea typeface="Wedges"/>
                <a:cs typeface="Wedges"/>
                <a:sym typeface="Wedges"/>
              </a:rPr>
              <a:t>INTENSIVE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16966" y="6988593"/>
            <a:ext cx="39023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86A74"/>
                </a:solidFill>
                <a:latin typeface="Wedges"/>
                <a:ea typeface="Wedges"/>
                <a:cs typeface="Wedges"/>
                <a:sym typeface="Wedges"/>
              </a:rPr>
              <a:t>EXTENSIVE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75BF8A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8567" y="824667"/>
            <a:ext cx="15085566" cy="1422110"/>
            <a:chOff x="0" y="0"/>
            <a:chExt cx="4088884" cy="385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8885" cy="385457"/>
            </a:xfrm>
            <a:custGeom>
              <a:avLst/>
              <a:gdLst/>
              <a:ahLst/>
              <a:cxnLst/>
              <a:rect r="r" b="b" t="t" l="l"/>
              <a:pathLst>
                <a:path h="385457" w="4088885">
                  <a:moveTo>
                    <a:pt x="0" y="0"/>
                  </a:moveTo>
                  <a:lnTo>
                    <a:pt x="4088885" y="0"/>
                  </a:lnTo>
                  <a:lnTo>
                    <a:pt x="4088885" y="385457"/>
                  </a:lnTo>
                  <a:lnTo>
                    <a:pt x="0" y="385457"/>
                  </a:lnTo>
                  <a:close/>
                </a:path>
              </a:pathLst>
            </a:custGeom>
            <a:solidFill>
              <a:srgbClr val="75BF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088884" cy="394982"/>
            </a:xfrm>
            <a:prstGeom prst="rect">
              <a:avLst/>
            </a:prstGeom>
          </p:spPr>
          <p:txBody>
            <a:bodyPr anchor="t" rtlCol="false" tIns="27432" lIns="27432" bIns="27432" rIns="27432"/>
            <a:lstStyle/>
            <a:p>
              <a:pPr algn="ctr">
                <a:lnSpc>
                  <a:spcPts val="11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204" y="679699"/>
            <a:ext cx="3051724" cy="30517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BF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741" y="917236"/>
            <a:ext cx="2576650" cy="25766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822432" y="3493886"/>
            <a:ext cx="3853940" cy="6442757"/>
          </a:xfrm>
          <a:custGeom>
            <a:avLst/>
            <a:gdLst/>
            <a:ahLst/>
            <a:cxnLst/>
            <a:rect r="r" b="b" t="t" l="l"/>
            <a:pathLst>
              <a:path h="6442757" w="3853940">
                <a:moveTo>
                  <a:pt x="0" y="0"/>
                </a:moveTo>
                <a:lnTo>
                  <a:pt x="3853940" y="0"/>
                </a:lnTo>
                <a:lnTo>
                  <a:pt x="3853940" y="6442757"/>
                </a:lnTo>
                <a:lnTo>
                  <a:pt x="0" y="644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9339" y="931971"/>
            <a:ext cx="2227037" cy="2338557"/>
          </a:xfrm>
          <a:custGeom>
            <a:avLst/>
            <a:gdLst/>
            <a:ahLst/>
            <a:cxnLst/>
            <a:rect r="r" b="b" t="t" l="l"/>
            <a:pathLst>
              <a:path h="2338557" w="2227037">
                <a:moveTo>
                  <a:pt x="0" y="0"/>
                </a:moveTo>
                <a:lnTo>
                  <a:pt x="2227037" y="0"/>
                </a:lnTo>
                <a:lnTo>
                  <a:pt x="2227037" y="2338556"/>
                </a:lnTo>
                <a:lnTo>
                  <a:pt x="0" y="233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8204" y="4323243"/>
            <a:ext cx="10878056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To apply the skimming technique: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Look at the title and table of contents of your material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Go over the text quickly to get the gist of the material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Pay attention to bolded or italicized sentences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1767" y="1158263"/>
            <a:ext cx="5962361" cy="8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SKIMMING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11767" y="2591077"/>
            <a:ext cx="135783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going over a text briefly; saves plenty of 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64" y="238650"/>
            <a:ext cx="17872557" cy="9871542"/>
            <a:chOff x="0" y="0"/>
            <a:chExt cx="4707176" cy="2599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7175" cy="2599912"/>
            </a:xfrm>
            <a:custGeom>
              <a:avLst/>
              <a:gdLst/>
              <a:ahLst/>
              <a:cxnLst/>
              <a:rect r="r" b="b" t="t" l="l"/>
              <a:pathLst>
                <a:path h="2599912" w="4707175">
                  <a:moveTo>
                    <a:pt x="22092" y="0"/>
                  </a:moveTo>
                  <a:lnTo>
                    <a:pt x="4685084" y="0"/>
                  </a:lnTo>
                  <a:cubicBezTo>
                    <a:pt x="4697285" y="0"/>
                    <a:pt x="4707175" y="9891"/>
                    <a:pt x="4707175" y="22092"/>
                  </a:cubicBezTo>
                  <a:lnTo>
                    <a:pt x="4707175" y="2577820"/>
                  </a:lnTo>
                  <a:cubicBezTo>
                    <a:pt x="4707175" y="2583680"/>
                    <a:pt x="4704848" y="2589299"/>
                    <a:pt x="4700705" y="2593442"/>
                  </a:cubicBezTo>
                  <a:cubicBezTo>
                    <a:pt x="4696562" y="2597585"/>
                    <a:pt x="4690943" y="2599912"/>
                    <a:pt x="4685084" y="2599912"/>
                  </a:cubicBezTo>
                  <a:lnTo>
                    <a:pt x="22092" y="2599912"/>
                  </a:lnTo>
                  <a:cubicBezTo>
                    <a:pt x="16233" y="2599912"/>
                    <a:pt x="10614" y="2597585"/>
                    <a:pt x="6471" y="2593442"/>
                  </a:cubicBezTo>
                  <a:cubicBezTo>
                    <a:pt x="2328" y="2589299"/>
                    <a:pt x="0" y="2583680"/>
                    <a:pt x="0" y="2577820"/>
                  </a:cubicBezTo>
                  <a:lnTo>
                    <a:pt x="0" y="22092"/>
                  </a:lnTo>
                  <a:cubicBezTo>
                    <a:pt x="0" y="16233"/>
                    <a:pt x="2328" y="10614"/>
                    <a:pt x="6471" y="6471"/>
                  </a:cubicBezTo>
                  <a:cubicBezTo>
                    <a:pt x="10614" y="2328"/>
                    <a:pt x="16233" y="0"/>
                    <a:pt x="22092" y="0"/>
                  </a:cubicBezTo>
                  <a:close/>
                </a:path>
              </a:pathLst>
            </a:custGeom>
            <a:solidFill>
              <a:srgbClr val="6FAAD1">
                <a:alpha val="1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707176" cy="271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8567" y="837299"/>
            <a:ext cx="15085566" cy="1422110"/>
            <a:chOff x="0" y="0"/>
            <a:chExt cx="4088884" cy="385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8885" cy="385457"/>
            </a:xfrm>
            <a:custGeom>
              <a:avLst/>
              <a:gdLst/>
              <a:ahLst/>
              <a:cxnLst/>
              <a:rect r="r" b="b" t="t" l="l"/>
              <a:pathLst>
                <a:path h="385457" w="4088885">
                  <a:moveTo>
                    <a:pt x="0" y="0"/>
                  </a:moveTo>
                  <a:lnTo>
                    <a:pt x="4088885" y="0"/>
                  </a:lnTo>
                  <a:lnTo>
                    <a:pt x="4088885" y="385457"/>
                  </a:lnTo>
                  <a:lnTo>
                    <a:pt x="0" y="385457"/>
                  </a:lnTo>
                  <a:close/>
                </a:path>
              </a:pathLst>
            </a:custGeom>
            <a:solidFill>
              <a:srgbClr val="6FAAD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088884" cy="394982"/>
            </a:xfrm>
            <a:prstGeom prst="rect">
              <a:avLst/>
            </a:prstGeom>
          </p:spPr>
          <p:txBody>
            <a:bodyPr anchor="t" rtlCol="false" tIns="27432" lIns="27432" bIns="27432" rIns="27432"/>
            <a:lstStyle/>
            <a:p>
              <a:pPr algn="ctr">
                <a:lnSpc>
                  <a:spcPts val="11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204" y="679699"/>
            <a:ext cx="3051724" cy="30517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AA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741" y="917236"/>
            <a:ext cx="2576650" cy="25766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8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22482" y="3481975"/>
            <a:ext cx="2868373" cy="5975778"/>
          </a:xfrm>
          <a:custGeom>
            <a:avLst/>
            <a:gdLst/>
            <a:ahLst/>
            <a:cxnLst/>
            <a:rect r="r" b="b" t="t" l="l"/>
            <a:pathLst>
              <a:path h="5975778" w="2868373">
                <a:moveTo>
                  <a:pt x="0" y="0"/>
                </a:moveTo>
                <a:lnTo>
                  <a:pt x="2868374" y="0"/>
                </a:lnTo>
                <a:lnTo>
                  <a:pt x="2868374" y="5975778"/>
                </a:lnTo>
                <a:lnTo>
                  <a:pt x="0" y="597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9519" y="1256847"/>
            <a:ext cx="1589095" cy="1897427"/>
          </a:xfrm>
          <a:custGeom>
            <a:avLst/>
            <a:gdLst/>
            <a:ahLst/>
            <a:cxnLst/>
            <a:rect r="r" b="b" t="t" l="l"/>
            <a:pathLst>
              <a:path h="1897427" w="1589095">
                <a:moveTo>
                  <a:pt x="0" y="0"/>
                </a:moveTo>
                <a:lnTo>
                  <a:pt x="1589095" y="0"/>
                </a:lnTo>
                <a:lnTo>
                  <a:pt x="1589095" y="1897427"/>
                </a:lnTo>
                <a:lnTo>
                  <a:pt x="0" y="1897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5698" y="4354957"/>
            <a:ext cx="10797144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Scanning is a useful technique to employ both in education and real life.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Usually, you already know what the text is about, and you know it contains the information you need.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Like skimming, it saves you time and makes locating specific facts easy.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064904" y="1135938"/>
            <a:ext cx="8057939" cy="8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SCANNING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64904" y="2614879"/>
            <a:ext cx="819128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veat Bold"/>
                <a:ea typeface="Caveat Bold"/>
                <a:cs typeface="Caveat Bold"/>
                <a:sym typeface="Caveat Bold"/>
              </a:rPr>
              <a:t>use to locate specific bits of information in texts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69784" y="660008"/>
            <a:ext cx="9361681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 text is aimed at: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Librarians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Library users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Council workers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School students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69784" y="6004484"/>
            <a:ext cx="878951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Information is given about borrowing CDs.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6884076" cy="10287000"/>
          </a:xfrm>
          <a:custGeom>
            <a:avLst/>
            <a:gdLst/>
            <a:ahLst/>
            <a:cxnLst/>
            <a:rect r="r" b="b" t="t" l="l"/>
            <a:pathLst>
              <a:path h="10287000" w="6884076">
                <a:moveTo>
                  <a:pt x="0" y="0"/>
                </a:moveTo>
                <a:lnTo>
                  <a:pt x="6884076" y="0"/>
                </a:lnTo>
                <a:lnTo>
                  <a:pt x="6884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2776" y="2799958"/>
            <a:ext cx="5442425" cy="732254"/>
          </a:xfrm>
          <a:custGeom>
            <a:avLst/>
            <a:gdLst/>
            <a:ahLst/>
            <a:cxnLst/>
            <a:rect r="r" b="b" t="t" l="l"/>
            <a:pathLst>
              <a:path h="732254" w="5442425">
                <a:moveTo>
                  <a:pt x="0" y="0"/>
                </a:moveTo>
                <a:lnTo>
                  <a:pt x="5442425" y="0"/>
                </a:lnTo>
                <a:lnTo>
                  <a:pt x="5442425" y="732253"/>
                </a:lnTo>
                <a:lnTo>
                  <a:pt x="0" y="732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2776" y="8281883"/>
            <a:ext cx="3147510" cy="423483"/>
          </a:xfrm>
          <a:custGeom>
            <a:avLst/>
            <a:gdLst/>
            <a:ahLst/>
            <a:cxnLst/>
            <a:rect r="r" b="b" t="t" l="l"/>
            <a:pathLst>
              <a:path h="423483" w="3147510">
                <a:moveTo>
                  <a:pt x="0" y="0"/>
                </a:moveTo>
                <a:lnTo>
                  <a:pt x="3147510" y="0"/>
                </a:lnTo>
                <a:lnTo>
                  <a:pt x="3147510" y="423483"/>
                </a:lnTo>
                <a:lnTo>
                  <a:pt x="0" y="42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9784" y="660008"/>
            <a:ext cx="9361681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 text is aimed at: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Librarians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Library users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C) Council workers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D) School students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69784" y="6004484"/>
            <a:ext cx="878951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Information is given about borrowing CDs.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A) True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B) False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DAGLRIBbD9M</dc:identifier>
  <dcterms:modified xsi:type="dcterms:W3CDTF">2011-08-01T06:04:30Z</dcterms:modified>
  <cp:revision>1</cp:revision>
  <dc:title>Colorful Illustrative Reading Comprehension Strategies Presentation</dc:title>
</cp:coreProperties>
</file>